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7" r:id="rId2"/>
    <p:sldId id="258" r:id="rId3"/>
    <p:sldId id="259" r:id="rId4"/>
    <p:sldId id="264" r:id="rId5"/>
    <p:sldId id="376" r:id="rId6"/>
    <p:sldId id="285" r:id="rId7"/>
    <p:sldId id="378" r:id="rId8"/>
    <p:sldId id="375" r:id="rId9"/>
    <p:sldId id="261" r:id="rId10"/>
    <p:sldId id="379" r:id="rId11"/>
    <p:sldId id="382" r:id="rId12"/>
    <p:sldId id="322" r:id="rId13"/>
    <p:sldId id="383" r:id="rId14"/>
    <p:sldId id="384" r:id="rId15"/>
    <p:sldId id="367" r:id="rId16"/>
    <p:sldId id="260" r:id="rId17"/>
    <p:sldId id="388" r:id="rId18"/>
    <p:sldId id="387" r:id="rId19"/>
    <p:sldId id="371" r:id="rId20"/>
    <p:sldId id="389" r:id="rId21"/>
    <p:sldId id="390" r:id="rId22"/>
    <p:sldId id="370" r:id="rId23"/>
    <p:sldId id="391" r:id="rId24"/>
    <p:sldId id="392" r:id="rId25"/>
    <p:sldId id="393" r:id="rId26"/>
    <p:sldId id="26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7F7"/>
    <a:srgbClr val="0432FF"/>
    <a:srgbClr val="0039FF"/>
    <a:srgbClr val="2112C2"/>
    <a:srgbClr val="CB1825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37" autoAdjust="0"/>
    <p:restoredTop sz="91343" autoAdjust="0"/>
  </p:normalViewPr>
  <p:slideViewPr>
    <p:cSldViewPr snapToGrid="0">
      <p:cViewPr varScale="1">
        <p:scale>
          <a:sx n="88" d="100"/>
          <a:sy n="88" d="100"/>
        </p:scale>
        <p:origin x="6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A277-792E-2F42-99FE-15265B8DDBE4}" type="datetimeFigureOut">
              <a:rPr kumimoji="1" lang="ko-KR" altLang="en-US" smtClean="0"/>
              <a:t>2020. 2. 16.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EF5C-035B-8C4B-B7BC-09188DB4B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2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2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9806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5618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76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6113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5004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71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62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459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435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5433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360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3385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1615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7119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6945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575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7799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9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9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6858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3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7828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Manager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Terrain</a:t>
            </a:r>
            <a:endParaRPr lang="ko-KR" altLang="en-US" sz="1200" b="1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Database</a:t>
            </a: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Water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Animation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8172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5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2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91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3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32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7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3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0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51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689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hyperlink" Target="https://youtu.be/BGeL1tWlY9w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youtu.be/BGeL1tWlY9w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10982" y="2991726"/>
            <a:ext cx="677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191127_EDUM_UnityVR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2250" y="3513020"/>
            <a:ext cx="573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Education Music </a:t>
            </a:r>
            <a:r>
              <a:rPr lang="en-US" altLang="ko-KR" sz="20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–</a:t>
            </a:r>
            <a:r>
              <a:rPr lang="ko-KR" altLang="en-US" sz="20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 팀 프로젝트</a:t>
            </a:r>
            <a:endParaRPr lang="en-US" altLang="ko-KR" sz="2000" dirty="0">
              <a:solidFill>
                <a:schemeClr val="bg1"/>
              </a:solidFill>
              <a:latin typeface="+mj-lt"/>
              <a:ea typeface="HY나무B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B39DF2-ED36-1B41-9C87-B1F32A492C49}"/>
              </a:ext>
            </a:extLst>
          </p:cNvPr>
          <p:cNvSpPr txBox="1"/>
          <p:nvPr/>
        </p:nvSpPr>
        <p:spPr>
          <a:xfrm>
            <a:off x="10451185" y="6082657"/>
            <a:ext cx="150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정원석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Camera Rig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 Controller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Hand Controller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7B4637EC-7110-D74D-8DF3-DEE6FB87C830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9C72A945-22D1-9C46-85A5-657B0F988F5A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8C763D4B-F1CA-F845-9A71-2C4F79FE69B6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EF25AD2F-EFFC-1C47-BB2C-2BBF2DF93864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3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724108" y="1786448"/>
            <a:ext cx="2743783" cy="12049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cxnSpLocks/>
          </p:cNvCxnSpPr>
          <p:nvPr/>
        </p:nvCxnSpPr>
        <p:spPr>
          <a:xfrm>
            <a:off x="7467891" y="2117477"/>
            <a:ext cx="463056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7930947" y="1786448"/>
            <a:ext cx="2743783" cy="12049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>
            <a:cxnSpLocks/>
          </p:cNvCxnSpPr>
          <p:nvPr/>
        </p:nvCxnSpPr>
        <p:spPr>
          <a:xfrm>
            <a:off x="4241365" y="2117477"/>
            <a:ext cx="482743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1517084" y="1786448"/>
            <a:ext cx="2743783" cy="12049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F9E7708-2647-3145-ADE3-122564F65EAC}"/>
              </a:ext>
            </a:extLst>
          </p:cNvPr>
          <p:cNvSpPr/>
          <p:nvPr/>
        </p:nvSpPr>
        <p:spPr>
          <a:xfrm>
            <a:off x="1517084" y="3616501"/>
            <a:ext cx="2743783" cy="1804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사용되는 모든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Sound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보관하고 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F01C2C-1D47-8849-B2B2-043ABA89C648}"/>
              </a:ext>
            </a:extLst>
          </p:cNvPr>
          <p:cNvSpPr/>
          <p:nvPr/>
        </p:nvSpPr>
        <p:spPr>
          <a:xfrm>
            <a:off x="4719753" y="3616500"/>
            <a:ext cx="2743783" cy="23532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대한 전체적인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흐름을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/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Scene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Fade In &amp; Out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Timer UI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Story Image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F68AFB-6C3C-434C-8377-EE41CA4EE16E}"/>
              </a:ext>
            </a:extLst>
          </p:cNvPr>
          <p:cNvSpPr/>
          <p:nvPr/>
        </p:nvSpPr>
        <p:spPr>
          <a:xfrm>
            <a:off x="7930947" y="3616501"/>
            <a:ext cx="2743783" cy="1804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등장하는 모든 대화와 그에 상응하는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Image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출력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E1A7C1F-F73F-564D-B981-25BF218E77B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888976" y="2991394"/>
            <a:ext cx="0" cy="875213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33F9D31-C78F-D94B-9404-943FBD2FBBF5}"/>
              </a:ext>
            </a:extLst>
          </p:cNvPr>
          <p:cNvCxnSpPr>
            <a:cxnSpLocks/>
          </p:cNvCxnSpPr>
          <p:nvPr/>
        </p:nvCxnSpPr>
        <p:spPr>
          <a:xfrm>
            <a:off x="6096000" y="2991394"/>
            <a:ext cx="0" cy="875213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832E0E-02C3-A646-8281-49F5BA8EE7D0}"/>
              </a:ext>
            </a:extLst>
          </p:cNvPr>
          <p:cNvCxnSpPr>
            <a:cxnSpLocks/>
          </p:cNvCxnSpPr>
          <p:nvPr/>
        </p:nvCxnSpPr>
        <p:spPr>
          <a:xfrm>
            <a:off x="9327098" y="2991394"/>
            <a:ext cx="0" cy="875213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8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Camera Rig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 Controller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Hand Controller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96206" y="3600592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5006051" y="429686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96206" y="499312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93172" y="568939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2671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710559" y="429686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700714" y="499312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908652" y="4057396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908652" y="4765735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95589" y="5474257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221063" y="4057396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221063" y="4765735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710559" y="568939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29964" y="5474257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8CC5FC4-BDA2-584E-9CB1-E17434728094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36AC94F-4E5B-8B4E-9ECB-45F70C2FEAF8}"/>
              </a:ext>
            </a:extLst>
          </p:cNvPr>
          <p:cNvSpPr txBox="1"/>
          <p:nvPr/>
        </p:nvSpPr>
        <p:spPr>
          <a:xfrm>
            <a:off x="4815410" y="2839315"/>
            <a:ext cx="668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Oculus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에서 제공하는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Player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컴포넌트와 관련된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C#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스크립트를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오버라이딩하여 기능을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85418E-0993-1349-A76E-3D6F3F5B71CD}"/>
              </a:ext>
            </a:extLst>
          </p:cNvPr>
          <p:cNvSpPr txBox="1"/>
          <p:nvPr/>
        </p:nvSpPr>
        <p:spPr>
          <a:xfrm>
            <a:off x="4675925" y="4029166"/>
            <a:ext cx="455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 Type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Floor Level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로 변경한다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BAE968-C583-4341-9851-F46D45EF362F}"/>
              </a:ext>
            </a:extLst>
          </p:cNvPr>
          <p:cNvSpPr txBox="1"/>
          <p:nvPr/>
        </p:nvSpPr>
        <p:spPr>
          <a:xfrm>
            <a:off x="4675925" y="4709246"/>
            <a:ext cx="6973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Player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의 너비와 높이를 물리적인 공간에서 제약없이 수행되도록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설정한다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2C7EE07-4AAB-2F4E-B320-72B37631DB86}"/>
              </a:ext>
            </a:extLst>
          </p:cNvPr>
          <p:cNvSpPr txBox="1"/>
          <p:nvPr/>
        </p:nvSpPr>
        <p:spPr>
          <a:xfrm>
            <a:off x="4715114" y="3659834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OVR Camera Rig</a:t>
            </a:r>
          </a:p>
        </p:txBody>
      </p:sp>
      <p:sp>
        <p:nvSpPr>
          <p:cNvPr id="52" name="삼각형 51">
            <a:extLst>
              <a:ext uri="{FF2B5EF4-FFF2-40B4-BE49-F238E27FC236}">
                <a16:creationId xmlns:a16="http://schemas.microsoft.com/office/drawing/2014/main" id="{6608A510-FAE2-ED45-A4EC-2A3B16EE6AD7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00539B-0BFA-B049-812E-B97D564A8B52}"/>
              </a:ext>
            </a:extLst>
          </p:cNvPr>
          <p:cNvSpPr txBox="1"/>
          <p:nvPr/>
        </p:nvSpPr>
        <p:spPr>
          <a:xfrm>
            <a:off x="4715114" y="4378292"/>
            <a:ext cx="260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OVR Player Controller</a:t>
            </a:r>
          </a:p>
        </p:txBody>
      </p:sp>
      <p:sp>
        <p:nvSpPr>
          <p:cNvPr id="54" name="삼각형 53">
            <a:extLst>
              <a:ext uri="{FF2B5EF4-FFF2-40B4-BE49-F238E27FC236}">
                <a16:creationId xmlns:a16="http://schemas.microsoft.com/office/drawing/2014/main" id="{B9958990-D1C4-6242-A86F-5776635BCA74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2C405C5-A084-7542-8466-B4B776C48F57}"/>
              </a:ext>
            </a:extLst>
          </p:cNvPr>
          <p:cNvSpPr txBox="1"/>
          <p:nvPr/>
        </p:nvSpPr>
        <p:spPr>
          <a:xfrm>
            <a:off x="4715114" y="5318818"/>
            <a:ext cx="195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Hand Controller</a:t>
            </a:r>
          </a:p>
        </p:txBody>
      </p:sp>
      <p:sp>
        <p:nvSpPr>
          <p:cNvPr id="71" name="삼각형 70">
            <a:extLst>
              <a:ext uri="{FF2B5EF4-FFF2-40B4-BE49-F238E27FC236}">
                <a16:creationId xmlns:a16="http://schemas.microsoft.com/office/drawing/2014/main" id="{08EC4394-4367-DC4E-BB13-662E89556F06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DA96346-655C-444D-8F70-0E200F009793}"/>
              </a:ext>
            </a:extLst>
          </p:cNvPr>
          <p:cNvSpPr txBox="1"/>
          <p:nvPr/>
        </p:nvSpPr>
        <p:spPr>
          <a:xfrm>
            <a:off x="4675925" y="5662519"/>
            <a:ext cx="682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Collider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설정과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OVR Grabber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컴포넌트를 이용해 물건 잡기를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구현한다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3709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931FADA-729F-DB4C-884A-0B85616A20E0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83C298-1A62-E748-B7D6-4349FCAAC029}"/>
              </a:ext>
            </a:extLst>
          </p:cNvPr>
          <p:cNvSpPr txBox="1"/>
          <p:nvPr/>
        </p:nvSpPr>
        <p:spPr>
          <a:xfrm>
            <a:off x="4815410" y="2839315"/>
            <a:ext cx="6773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화면에 표시 되어야 할 게임 정보 및 대화와 관련된 모든 정보를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8498C32-08E0-6B4E-9DD0-CC1852D94D19}"/>
              </a:ext>
            </a:extLst>
          </p:cNvPr>
          <p:cNvSpPr txBox="1"/>
          <p:nvPr/>
        </p:nvSpPr>
        <p:spPr>
          <a:xfrm>
            <a:off x="4675925" y="4029166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게임의 현재 상태 정보를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E420886-2DCD-B649-9525-09029264B6C9}"/>
              </a:ext>
            </a:extLst>
          </p:cNvPr>
          <p:cNvSpPr txBox="1"/>
          <p:nvPr/>
        </p:nvSpPr>
        <p:spPr>
          <a:xfrm>
            <a:off x="4675925" y="4709246"/>
            <a:ext cx="6826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게임의 스토리 출력 및 플레이어와 오브젝트간의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정보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출력 기능을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556433-4C04-4F4C-A577-EFA9693EE537}"/>
              </a:ext>
            </a:extLst>
          </p:cNvPr>
          <p:cNvSpPr txBox="1"/>
          <p:nvPr/>
        </p:nvSpPr>
        <p:spPr>
          <a:xfrm>
            <a:off x="4715114" y="3659834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Status</a:t>
            </a:r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7E04CB4C-CBD8-1B4D-95DD-0C94C38EDADC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436544-6B4B-4E49-899B-EB7ACC0FE706}"/>
              </a:ext>
            </a:extLst>
          </p:cNvPr>
          <p:cNvSpPr txBox="1"/>
          <p:nvPr/>
        </p:nvSpPr>
        <p:spPr>
          <a:xfrm>
            <a:off x="4715114" y="4378292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Info</a:t>
            </a:r>
          </a:p>
        </p:txBody>
      </p:sp>
      <p:sp>
        <p:nvSpPr>
          <p:cNvPr id="81" name="삼각형 80">
            <a:extLst>
              <a:ext uri="{FF2B5EF4-FFF2-40B4-BE49-F238E27FC236}">
                <a16:creationId xmlns:a16="http://schemas.microsoft.com/office/drawing/2014/main" id="{218FF671-9676-C540-B3EB-6EDFC44DF7FC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2AEE1E66-B828-364A-BEA9-2D4295EEC427}"/>
              </a:ext>
            </a:extLst>
          </p:cNvPr>
          <p:cNvSpPr txBox="1"/>
          <p:nvPr/>
        </p:nvSpPr>
        <p:spPr>
          <a:xfrm>
            <a:off x="4715114" y="5318818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Dialogue</a:t>
            </a:r>
          </a:p>
        </p:txBody>
      </p:sp>
      <p:sp>
        <p:nvSpPr>
          <p:cNvPr id="94" name="삼각형 93">
            <a:extLst>
              <a:ext uri="{FF2B5EF4-FFF2-40B4-BE49-F238E27FC236}">
                <a16:creationId xmlns:a16="http://schemas.microsoft.com/office/drawing/2014/main" id="{51356A63-BE77-DA4D-94FF-15AC5A3EF377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FAA682-2958-314E-95D5-51D7551A166B}"/>
              </a:ext>
            </a:extLst>
          </p:cNvPr>
          <p:cNvSpPr txBox="1"/>
          <p:nvPr/>
        </p:nvSpPr>
        <p:spPr>
          <a:xfrm>
            <a:off x="4675925" y="5662519"/>
            <a:ext cx="6593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Dialogue Manager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통해 플레이어와 게임간의 대화 텍스트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출력 및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Animaion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기능을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6264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05E665-B1D5-BE48-ACBF-0BDA31589854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81A01B-6086-E143-A214-10D3F3F0AC31}"/>
              </a:ext>
            </a:extLst>
          </p:cNvPr>
          <p:cNvSpPr txBox="1"/>
          <p:nvPr/>
        </p:nvSpPr>
        <p:spPr>
          <a:xfrm>
            <a:off x="4815410" y="2956882"/>
            <a:ext cx="6632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Item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들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마다의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고유의 특성 및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기능을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91CCEE-721A-624C-AEEF-6AA65D2310ED}"/>
              </a:ext>
            </a:extLst>
          </p:cNvPr>
          <p:cNvSpPr txBox="1"/>
          <p:nvPr/>
        </p:nvSpPr>
        <p:spPr>
          <a:xfrm>
            <a:off x="4688988" y="4029166"/>
            <a:ext cx="7077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3D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입체 음향 기법을 이용해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Audio Source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컴포넌트를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09B14C-9C14-AC45-AA03-E6DFF1D99131}"/>
              </a:ext>
            </a:extLst>
          </p:cNvPr>
          <p:cNvSpPr txBox="1"/>
          <p:nvPr/>
        </p:nvSpPr>
        <p:spPr>
          <a:xfrm>
            <a:off x="4688988" y="4709246"/>
            <a:ext cx="7055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플레이어가 잡을 수 있고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상호작용을 통해 다른 물체를 조작할 수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있는 기능을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95D96A-3541-904E-BBA9-6B567619DF1B}"/>
              </a:ext>
            </a:extLst>
          </p:cNvPr>
          <p:cNvSpPr txBox="1"/>
          <p:nvPr/>
        </p:nvSpPr>
        <p:spPr>
          <a:xfrm>
            <a:off x="4715114" y="3659834"/>
            <a:ext cx="14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Sound Item</a:t>
            </a:r>
          </a:p>
        </p:txBody>
      </p:sp>
      <p:sp>
        <p:nvSpPr>
          <p:cNvPr id="52" name="삼각형 51">
            <a:extLst>
              <a:ext uri="{FF2B5EF4-FFF2-40B4-BE49-F238E27FC236}">
                <a16:creationId xmlns:a16="http://schemas.microsoft.com/office/drawing/2014/main" id="{0EB6D23F-881E-B641-98B5-D61666633638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B04A9D-BEF2-D547-913F-35A98CF02F00}"/>
              </a:ext>
            </a:extLst>
          </p:cNvPr>
          <p:cNvSpPr txBox="1"/>
          <p:nvPr/>
        </p:nvSpPr>
        <p:spPr>
          <a:xfrm>
            <a:off x="4715114" y="4378292"/>
            <a:ext cx="206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Interactable Item</a:t>
            </a:r>
          </a:p>
        </p:txBody>
      </p:sp>
      <p:sp>
        <p:nvSpPr>
          <p:cNvPr id="54" name="삼각형 53">
            <a:extLst>
              <a:ext uri="{FF2B5EF4-FFF2-40B4-BE49-F238E27FC236}">
                <a16:creationId xmlns:a16="http://schemas.microsoft.com/office/drawing/2014/main" id="{19D85033-2D2C-C047-BCDB-A0883E59CF41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EEF2B4-AAF0-3743-9190-54DD553A9A2C}"/>
              </a:ext>
            </a:extLst>
          </p:cNvPr>
          <p:cNvSpPr txBox="1"/>
          <p:nvPr/>
        </p:nvSpPr>
        <p:spPr>
          <a:xfrm>
            <a:off x="4715114" y="5318818"/>
            <a:ext cx="263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Non-Interactable Item</a:t>
            </a:r>
          </a:p>
        </p:txBody>
      </p:sp>
      <p:sp>
        <p:nvSpPr>
          <p:cNvPr id="71" name="삼각형 70">
            <a:extLst>
              <a:ext uri="{FF2B5EF4-FFF2-40B4-BE49-F238E27FC236}">
                <a16:creationId xmlns:a16="http://schemas.microsoft.com/office/drawing/2014/main" id="{E215F857-8BC8-054F-B8BA-0812FB791B47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D296E3A-810B-0640-A980-62952B45BF67}"/>
              </a:ext>
            </a:extLst>
          </p:cNvPr>
          <p:cNvSpPr txBox="1"/>
          <p:nvPr/>
        </p:nvSpPr>
        <p:spPr>
          <a:xfrm>
            <a:off x="4688988" y="5662519"/>
            <a:ext cx="667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상호작용이 없는 물체들의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Collider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및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Rigidbody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설정을 통해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064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407566" y="894242"/>
            <a:ext cx="3405803" cy="9561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씬 구조도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1C7722-2EAB-3C4E-94B0-187414A71323}"/>
              </a:ext>
            </a:extLst>
          </p:cNvPr>
          <p:cNvCxnSpPr>
            <a:cxnSpLocks/>
          </p:cNvCxnSpPr>
          <p:nvPr/>
        </p:nvCxnSpPr>
        <p:spPr>
          <a:xfrm>
            <a:off x="4116580" y="5389321"/>
            <a:ext cx="4053089" cy="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7813369" y="1674999"/>
            <a:ext cx="2059202" cy="1661546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B9F9225-E6C4-3142-ADC4-DF9520E1559F}"/>
              </a:ext>
            </a:extLst>
          </p:cNvPr>
          <p:cNvSpPr txBox="1"/>
          <p:nvPr/>
        </p:nvSpPr>
        <p:spPr>
          <a:xfrm>
            <a:off x="2711319" y="2157473"/>
            <a:ext cx="7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Start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94ED8-9166-6F44-B81F-FD3B2D01A20C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클래스 구조도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씬 구조도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4EAD9-A65D-A346-BC05-8492B7FDBCFA}"/>
              </a:ext>
            </a:extLst>
          </p:cNvPr>
          <p:cNvSpPr txBox="1"/>
          <p:nvPr/>
        </p:nvSpPr>
        <p:spPr>
          <a:xfrm>
            <a:off x="5713563" y="496818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Game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E7CBA-6E2E-0543-A202-57ADE3006908}"/>
              </a:ext>
            </a:extLst>
          </p:cNvPr>
          <p:cNvSpPr/>
          <p:nvPr/>
        </p:nvSpPr>
        <p:spPr>
          <a:xfrm>
            <a:off x="4407566" y="1850383"/>
            <a:ext cx="3405803" cy="180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0C4D1E-7D5E-3847-A8C2-E1AF217B196C}"/>
              </a:ext>
            </a:extLst>
          </p:cNvPr>
          <p:cNvSpPr txBox="1"/>
          <p:nvPr/>
        </p:nvSpPr>
        <p:spPr>
          <a:xfrm>
            <a:off x="4581934" y="2041407"/>
            <a:ext cx="8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Start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7AD77-FD3B-5D4F-A3DE-F1CADAE5E21E}"/>
              </a:ext>
            </a:extLst>
          </p:cNvPr>
          <p:cNvSpPr txBox="1"/>
          <p:nvPr/>
        </p:nvSpPr>
        <p:spPr>
          <a:xfrm>
            <a:off x="5336410" y="2067533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Dialog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실행한다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189F95-182E-B440-92B3-30AA677FBD8F}"/>
              </a:ext>
            </a:extLst>
          </p:cNvPr>
          <p:cNvSpPr/>
          <p:nvPr/>
        </p:nvSpPr>
        <p:spPr>
          <a:xfrm>
            <a:off x="710777" y="3336545"/>
            <a:ext cx="3405803" cy="9561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USA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02670D-30C3-BC4F-9C49-EFFA860841E4}"/>
              </a:ext>
            </a:extLst>
          </p:cNvPr>
          <p:cNvSpPr/>
          <p:nvPr/>
        </p:nvSpPr>
        <p:spPr>
          <a:xfrm>
            <a:off x="710777" y="4292686"/>
            <a:ext cx="3405803" cy="180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E38623-DD96-8F4C-A421-A27181384E9A}"/>
              </a:ext>
            </a:extLst>
          </p:cNvPr>
          <p:cNvSpPr/>
          <p:nvPr/>
        </p:nvSpPr>
        <p:spPr>
          <a:xfrm>
            <a:off x="8169669" y="3336545"/>
            <a:ext cx="3405803" cy="9561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Korea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84903B-C1ED-3645-9D96-28C823B44958}"/>
              </a:ext>
            </a:extLst>
          </p:cNvPr>
          <p:cNvSpPr/>
          <p:nvPr/>
        </p:nvSpPr>
        <p:spPr>
          <a:xfrm>
            <a:off x="8169669" y="4292686"/>
            <a:ext cx="3405803" cy="180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82F6D8-C30C-E443-88BB-3E42D9F8787A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413679" y="1717065"/>
            <a:ext cx="1993886" cy="161948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F80664C-C915-914E-A053-5B122ED11ABD}"/>
              </a:ext>
            </a:extLst>
          </p:cNvPr>
          <p:cNvSpPr txBox="1"/>
          <p:nvPr/>
        </p:nvSpPr>
        <p:spPr>
          <a:xfrm>
            <a:off x="8838354" y="2160603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Game Clear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F43321-9B87-274F-8C46-BCDD701B53B3}"/>
              </a:ext>
            </a:extLst>
          </p:cNvPr>
          <p:cNvSpPr txBox="1"/>
          <p:nvPr/>
        </p:nvSpPr>
        <p:spPr>
          <a:xfrm>
            <a:off x="4568871" y="2446356"/>
            <a:ext cx="90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Story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8846DF-8040-1345-B01C-3EBFA4FC7CBB}"/>
              </a:ext>
            </a:extLst>
          </p:cNvPr>
          <p:cNvSpPr txBox="1"/>
          <p:nvPr/>
        </p:nvSpPr>
        <p:spPr>
          <a:xfrm>
            <a:off x="5336410" y="2472482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게임의 스토리에 관한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정보를 참고한다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6154E7-97C3-ED40-8733-CED0D7A396F7}"/>
              </a:ext>
            </a:extLst>
          </p:cNvPr>
          <p:cNvSpPr txBox="1"/>
          <p:nvPr/>
        </p:nvSpPr>
        <p:spPr>
          <a:xfrm>
            <a:off x="4581934" y="307337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Exit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BC4AC4-7C8C-3B49-B1A6-BB4C05B7B837}"/>
              </a:ext>
            </a:extLst>
          </p:cNvPr>
          <p:cNvSpPr txBox="1"/>
          <p:nvPr/>
        </p:nvSpPr>
        <p:spPr>
          <a:xfrm>
            <a:off x="5336410" y="3099499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게임을 종료한다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933593-DD47-A047-ABD9-F32390A54525}"/>
              </a:ext>
            </a:extLst>
          </p:cNvPr>
          <p:cNvSpPr txBox="1"/>
          <p:nvPr/>
        </p:nvSpPr>
        <p:spPr>
          <a:xfrm>
            <a:off x="872079" y="447167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Next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7458ED-F9C7-D946-A37A-2D3BF1208700}"/>
              </a:ext>
            </a:extLst>
          </p:cNvPr>
          <p:cNvSpPr txBox="1"/>
          <p:nvPr/>
        </p:nvSpPr>
        <p:spPr>
          <a:xfrm>
            <a:off x="1626555" y="4497797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다음 대사와 이미지를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출력한다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3FD2B9-9CE8-564F-BFE1-5827DE2B5032}"/>
              </a:ext>
            </a:extLst>
          </p:cNvPr>
          <p:cNvSpPr txBox="1"/>
          <p:nvPr/>
        </p:nvSpPr>
        <p:spPr>
          <a:xfrm>
            <a:off x="845953" y="5307696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FBB516-261E-D245-9C47-245DFFD7C1D7}"/>
              </a:ext>
            </a:extLst>
          </p:cNvPr>
          <p:cNvSpPr txBox="1"/>
          <p:nvPr/>
        </p:nvSpPr>
        <p:spPr>
          <a:xfrm>
            <a:off x="1691870" y="533382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Game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실행한다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266903-78F2-AF47-B7B3-1A2540B9AA52}"/>
              </a:ext>
            </a:extLst>
          </p:cNvPr>
          <p:cNvSpPr txBox="1"/>
          <p:nvPr/>
        </p:nvSpPr>
        <p:spPr>
          <a:xfrm>
            <a:off x="8291782" y="4471671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Clear 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6833CC-89C9-AC40-B288-73517A64A112}"/>
              </a:ext>
            </a:extLst>
          </p:cNvPr>
          <p:cNvSpPr txBox="1"/>
          <p:nvPr/>
        </p:nvSpPr>
        <p:spPr>
          <a:xfrm>
            <a:off x="8272613" y="4841003"/>
            <a:ext cx="3199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플레이어 오른쪽 컨트롤러를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이용해 핸드폰을 찾으면 탈출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하고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Intro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씬으로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이동한다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6375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309ACF-A666-C941-B1FF-FC8772C5FABF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Coroutine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D0BFD-69C5-5545-BE15-6A42FC61C001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ClosePos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4574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686488"/>
            <a:ext cx="5536169" cy="21728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808223" y="3022575"/>
            <a:ext cx="4929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마지막 대화 출력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 비활성화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Game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 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557227" y="3091376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37918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TypeWriter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1BB6EBC-5D0E-D44C-9499-67428AB25B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7" y="1523893"/>
            <a:ext cx="5605200" cy="4780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730B43-300E-9D4B-B6B6-C917687D558B}"/>
              </a:ext>
            </a:extLst>
          </p:cNvPr>
          <p:cNvSpPr txBox="1"/>
          <p:nvPr/>
        </p:nvSpPr>
        <p:spPr>
          <a:xfrm>
            <a:off x="6808223" y="3884724"/>
            <a:ext cx="4833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텍스트를 한 글자씩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딜레이를</a:t>
            </a:r>
            <a:r>
              <a:rPr kumimoji="1" lang="ko-KR" altLang="en-US" sz="2000" dirty="0">
                <a:solidFill>
                  <a:schemeClr val="bg1"/>
                </a:solidFill>
              </a:rPr>
              <a:t> 주면서 출력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하기 위해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사용한다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C530CD24-85CA-DC4B-8F5A-01C827C056BE}"/>
              </a:ext>
            </a:extLst>
          </p:cNvPr>
          <p:cNvSpPr/>
          <p:nvPr/>
        </p:nvSpPr>
        <p:spPr>
          <a:xfrm rot="5400000">
            <a:off x="6557227" y="3953525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273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542796"/>
            <a:ext cx="5536169" cy="28391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77593" y="2878884"/>
            <a:ext cx="5128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마지막 배열 인덱스가 아니라면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426597" y="2947685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832037A-F938-9A41-80E6-679C50B18383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b="5767"/>
          <a:stretch/>
        </p:blipFill>
        <p:spPr>
          <a:xfrm>
            <a:off x="477737" y="1523893"/>
            <a:ext cx="5605200" cy="47808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37918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TypeWriter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321FF-AA21-4149-BC54-DC22E53B3059}"/>
              </a:ext>
            </a:extLst>
          </p:cNvPr>
          <p:cNvSpPr txBox="1"/>
          <p:nvPr/>
        </p:nvSpPr>
        <p:spPr>
          <a:xfrm>
            <a:off x="6677593" y="3636529"/>
            <a:ext cx="5276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solidFill>
                  <a:schemeClr val="bg1"/>
                </a:solidFill>
              </a:rPr>
              <a:t>contextCount</a:t>
            </a:r>
            <a:r>
              <a:rPr kumimoji="1" lang="ko-KR" altLang="en-US" sz="2000" dirty="0">
                <a:solidFill>
                  <a:schemeClr val="bg1"/>
                </a:solidFill>
              </a:rPr>
              <a:t> 변수를 이용해 대화의 순서를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읽고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각 순서에 출력할 </a:t>
            </a:r>
            <a:r>
              <a:rPr kumimoji="1" lang="en-US" altLang="ko-KR" sz="2000" dirty="0">
                <a:solidFill>
                  <a:schemeClr val="bg1"/>
                </a:solidFill>
              </a:rPr>
              <a:t>Animation</a:t>
            </a:r>
            <a:r>
              <a:rPr kumimoji="1" lang="ko-KR" altLang="en-US" sz="2000" dirty="0">
                <a:solidFill>
                  <a:schemeClr val="bg1"/>
                </a:solidFill>
              </a:rPr>
              <a:t>을 실행한다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E8C010EB-0E99-D649-8474-DA8BCFDA981B}"/>
              </a:ext>
            </a:extLst>
          </p:cNvPr>
          <p:cNvSpPr/>
          <p:nvPr/>
        </p:nvSpPr>
        <p:spPr>
          <a:xfrm rot="5400000">
            <a:off x="6426597" y="3705330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44E5A1-41ED-9647-8D06-FD227CA489CC}"/>
              </a:ext>
            </a:extLst>
          </p:cNvPr>
          <p:cNvSpPr txBox="1"/>
          <p:nvPr/>
        </p:nvSpPr>
        <p:spPr>
          <a:xfrm>
            <a:off x="6677593" y="4394174"/>
            <a:ext cx="4833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텍스트를 한 글자씩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딜레이를</a:t>
            </a:r>
            <a:r>
              <a:rPr kumimoji="1" lang="ko-KR" altLang="en-US" sz="2000" dirty="0">
                <a:solidFill>
                  <a:schemeClr val="bg1"/>
                </a:solidFill>
              </a:rPr>
              <a:t> 주면서 출력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하기 위해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사용한다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삼각형 17">
            <a:extLst>
              <a:ext uri="{FF2B5EF4-FFF2-40B4-BE49-F238E27FC236}">
                <a16:creationId xmlns:a16="http://schemas.microsoft.com/office/drawing/2014/main" id="{863662EA-E9B3-9B44-87D4-CB90A0019BEA}"/>
              </a:ext>
            </a:extLst>
          </p:cNvPr>
          <p:cNvSpPr/>
          <p:nvPr/>
        </p:nvSpPr>
        <p:spPr>
          <a:xfrm rot="5400000">
            <a:off x="6426597" y="4462975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351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1994156"/>
            <a:ext cx="5536169" cy="38449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1167F0-5711-3440-A672-354A69912E16}"/>
              </a:ext>
            </a:extLst>
          </p:cNvPr>
          <p:cNvSpPr/>
          <p:nvPr/>
        </p:nvSpPr>
        <p:spPr>
          <a:xfrm>
            <a:off x="954199" y="674839"/>
            <a:ext cx="3791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TypeWriter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808223" y="2330244"/>
            <a:ext cx="51380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 클릭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이전의 </a:t>
            </a:r>
            <a:r>
              <a:rPr kumimoji="1" lang="en-US" altLang="ko-KR" sz="2000" dirty="0">
                <a:solidFill>
                  <a:schemeClr val="bg1"/>
                </a:solidFill>
              </a:rPr>
              <a:t>Sound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중지하고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모든 </a:t>
            </a:r>
            <a:r>
              <a:rPr kumimoji="1" lang="en-US" altLang="ko-KR" sz="2000" dirty="0">
                <a:solidFill>
                  <a:schemeClr val="bg1"/>
                </a:solidFill>
              </a:rPr>
              <a:t>Bool</a:t>
            </a:r>
            <a:r>
              <a:rPr kumimoji="1" lang="ko-KR" altLang="en-US" sz="2000" dirty="0">
                <a:solidFill>
                  <a:schemeClr val="bg1"/>
                </a:solidFill>
              </a:rPr>
              <a:t> 값을 </a:t>
            </a:r>
            <a:r>
              <a:rPr kumimoji="1" lang="en-US" altLang="ko-KR" sz="2000" dirty="0">
                <a:solidFill>
                  <a:schemeClr val="bg1"/>
                </a:solidFill>
              </a:rPr>
              <a:t>false</a:t>
            </a:r>
            <a:r>
              <a:rPr kumimoji="1" lang="ko-KR" altLang="en-US" sz="2000" dirty="0">
                <a:solidFill>
                  <a:schemeClr val="bg1"/>
                </a:solidFill>
              </a:rPr>
              <a:t>로 바꿔준다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557227" y="2399045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BCCD22-3073-F247-B678-61CAA0083FA1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15" name="그림 1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866AAB89-6F14-C846-A83F-897EE039C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9" y="1523893"/>
            <a:ext cx="5600925" cy="4780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3D886-8D7A-6E44-9C54-6156F1763FC0}"/>
              </a:ext>
            </a:extLst>
          </p:cNvPr>
          <p:cNvSpPr txBox="1"/>
          <p:nvPr/>
        </p:nvSpPr>
        <p:spPr>
          <a:xfrm>
            <a:off x="6808223" y="3074826"/>
            <a:ext cx="5219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 클릭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Text</a:t>
            </a:r>
            <a:r>
              <a:rPr kumimoji="1" lang="ko-KR" altLang="en-US" sz="2000" dirty="0">
                <a:solidFill>
                  <a:schemeClr val="bg1"/>
                </a:solidFill>
              </a:rPr>
              <a:t> 내용을 잠시 없애준다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05206B98-B04A-0544-A3A9-6E1C68AA798F}"/>
              </a:ext>
            </a:extLst>
          </p:cNvPr>
          <p:cNvSpPr/>
          <p:nvPr/>
        </p:nvSpPr>
        <p:spPr>
          <a:xfrm rot="5400000">
            <a:off x="6557227" y="3143627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6E0B62-ABA9-5C46-9294-430826D29959}"/>
              </a:ext>
            </a:extLst>
          </p:cNvPr>
          <p:cNvSpPr txBox="1"/>
          <p:nvPr/>
        </p:nvSpPr>
        <p:spPr>
          <a:xfrm>
            <a:off x="6808223" y="3552275"/>
            <a:ext cx="476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 클릭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모든 </a:t>
            </a:r>
            <a:r>
              <a:rPr kumimoji="1" lang="en-US" altLang="ko-KR" sz="2000" dirty="0">
                <a:solidFill>
                  <a:schemeClr val="bg1"/>
                </a:solidFill>
              </a:rPr>
              <a:t>UI</a:t>
            </a:r>
            <a:r>
              <a:rPr kumimoji="1" lang="ko-KR" altLang="en-US" sz="2000" dirty="0">
                <a:solidFill>
                  <a:schemeClr val="bg1"/>
                </a:solidFill>
              </a:rPr>
              <a:t> 및 버튼을 잠시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비활성화한다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삼각형 19">
            <a:extLst>
              <a:ext uri="{FF2B5EF4-FFF2-40B4-BE49-F238E27FC236}">
                <a16:creationId xmlns:a16="http://schemas.microsoft.com/office/drawing/2014/main" id="{203450D0-9FDB-7141-9226-5407FF83F2F6}"/>
              </a:ext>
            </a:extLst>
          </p:cNvPr>
          <p:cNvSpPr/>
          <p:nvPr/>
        </p:nvSpPr>
        <p:spPr>
          <a:xfrm rot="5400000">
            <a:off x="6557227" y="3621076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43790F-2B0C-B64D-90F0-8C7B51DF39C1}"/>
              </a:ext>
            </a:extLst>
          </p:cNvPr>
          <p:cNvSpPr txBox="1"/>
          <p:nvPr/>
        </p:nvSpPr>
        <p:spPr>
          <a:xfrm>
            <a:off x="6808223" y="4336047"/>
            <a:ext cx="4836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if</a:t>
            </a:r>
            <a:r>
              <a:rPr kumimoji="1" lang="ko-KR" altLang="en-US" sz="2000" dirty="0">
                <a:solidFill>
                  <a:schemeClr val="bg1"/>
                </a:solidFill>
              </a:rPr>
              <a:t> 문을 통해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contextCount</a:t>
            </a:r>
            <a:r>
              <a:rPr kumimoji="1" lang="ko-KR" altLang="en-US" sz="2000" dirty="0">
                <a:solidFill>
                  <a:schemeClr val="bg1"/>
                </a:solidFill>
              </a:rPr>
              <a:t> 변수를 업데이트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대사에 맞는 사운드를 재생한다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5" name="삼각형 24">
            <a:extLst>
              <a:ext uri="{FF2B5EF4-FFF2-40B4-BE49-F238E27FC236}">
                <a16:creationId xmlns:a16="http://schemas.microsoft.com/office/drawing/2014/main" id="{E0BBA003-43A3-2448-AA2E-F7D1299293EB}"/>
              </a:ext>
            </a:extLst>
          </p:cNvPr>
          <p:cNvSpPr/>
          <p:nvPr/>
        </p:nvSpPr>
        <p:spPr>
          <a:xfrm rot="5400000">
            <a:off x="6557227" y="440484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3B3EA0-BDD5-A842-BF0E-6CD2EA3C165F}"/>
              </a:ext>
            </a:extLst>
          </p:cNvPr>
          <p:cNvSpPr txBox="1"/>
          <p:nvPr/>
        </p:nvSpPr>
        <p:spPr>
          <a:xfrm>
            <a:off x="6808223" y="5119818"/>
            <a:ext cx="3514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이어서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실행한다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C4196307-6115-F24F-A8A8-714DE581D732}"/>
              </a:ext>
            </a:extLst>
          </p:cNvPr>
          <p:cNvSpPr/>
          <p:nvPr/>
        </p:nvSpPr>
        <p:spPr>
          <a:xfrm rot="5400000">
            <a:off x="6557227" y="518861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485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784" y="2143078"/>
            <a:ext cx="150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48842" y="2334627"/>
            <a:ext cx="507502" cy="376397"/>
            <a:chOff x="5548842" y="2334627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3165410"/>
            <a:ext cx="0" cy="16629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747" y="326815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47" y="366826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구조 설계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5746" y="4062890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</a:t>
            </a:r>
            <a:r>
              <a:rPr lang="ko-KR" altLang="en-US" dirty="0" err="1">
                <a:solidFill>
                  <a:schemeClr val="bg1"/>
                </a:solidFill>
              </a:rPr>
              <a:t>구현부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16433" y="32494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1.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1691" y="36390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2.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691" y="40286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3.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BAC5D-F99F-F042-B85A-537D74E39F3B}"/>
              </a:ext>
            </a:extLst>
          </p:cNvPr>
          <p:cNvSpPr txBox="1"/>
          <p:nvPr/>
        </p:nvSpPr>
        <p:spPr>
          <a:xfrm>
            <a:off x="5625746" y="4457516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참고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267C6-0876-D541-B9D8-9FA019A2F738}"/>
              </a:ext>
            </a:extLst>
          </p:cNvPr>
          <p:cNvSpPr txBox="1"/>
          <p:nvPr/>
        </p:nvSpPr>
        <p:spPr>
          <a:xfrm>
            <a:off x="4921691" y="4414051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4.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137848"/>
            <a:ext cx="5536169" cy="34661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64530" y="2473935"/>
            <a:ext cx="4390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초 저장 변수를 선언하고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초기화한다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413534" y="2542736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46181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</a:rPr>
              <a:t>Coroutine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CountDownTimer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2D97959-32BB-B841-9BBC-7C277E025B9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5" y="1528474"/>
            <a:ext cx="5605200" cy="478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C97CBF-1062-8047-9C1A-A6712956049B}"/>
              </a:ext>
            </a:extLst>
          </p:cNvPr>
          <p:cNvSpPr txBox="1"/>
          <p:nvPr/>
        </p:nvSpPr>
        <p:spPr>
          <a:xfrm>
            <a:off x="6664530" y="3048701"/>
            <a:ext cx="50225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solidFill>
                  <a:schemeClr val="bg1"/>
                </a:solidFill>
              </a:rPr>
              <a:t>TimeSpan</a:t>
            </a:r>
            <a:r>
              <a:rPr kumimoji="1" lang="en-US" altLang="ko-KR" sz="2000" dirty="0">
                <a:solidFill>
                  <a:schemeClr val="bg1"/>
                </a:solidFill>
              </a:rPr>
              <a:t> </a:t>
            </a:r>
            <a:r>
              <a:rPr kumimoji="1" lang="ko-KR" altLang="en-US" sz="2000" dirty="0">
                <a:solidFill>
                  <a:schemeClr val="bg1"/>
                </a:solidFill>
              </a:rPr>
              <a:t>구조체를 이용해 분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초 간격으로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나누고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이를 </a:t>
            </a:r>
            <a:r>
              <a:rPr kumimoji="1" lang="en-US" altLang="ko-KR" sz="2000" dirty="0">
                <a:solidFill>
                  <a:schemeClr val="bg1"/>
                </a:solidFill>
              </a:rPr>
              <a:t>Timer UI</a:t>
            </a:r>
            <a:r>
              <a:rPr kumimoji="1" lang="ko-KR" altLang="en-US" sz="2000" dirty="0">
                <a:solidFill>
                  <a:schemeClr val="bg1"/>
                </a:solidFill>
              </a:rPr>
              <a:t>에 해당 텍스트를 저장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B700EC7F-BC53-014C-B076-E38DE5C0D03E}"/>
              </a:ext>
            </a:extLst>
          </p:cNvPr>
          <p:cNvSpPr/>
          <p:nvPr/>
        </p:nvSpPr>
        <p:spPr>
          <a:xfrm rot="5400000">
            <a:off x="6413534" y="3117502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65C0DD-9CF7-864E-8CD8-29ADF504EAAA}"/>
              </a:ext>
            </a:extLst>
          </p:cNvPr>
          <p:cNvSpPr txBox="1"/>
          <p:nvPr/>
        </p:nvSpPr>
        <p:spPr>
          <a:xfrm>
            <a:off x="6664530" y="4093729"/>
            <a:ext cx="4979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초 저장 변수가 </a:t>
            </a:r>
            <a:r>
              <a:rPr kumimoji="1" lang="en-US" altLang="ko-KR" sz="2000" dirty="0">
                <a:solidFill>
                  <a:schemeClr val="bg1"/>
                </a:solidFill>
              </a:rPr>
              <a:t>0</a:t>
            </a:r>
            <a:r>
              <a:rPr kumimoji="1" lang="ko-KR" altLang="en-US" sz="2000" dirty="0">
                <a:solidFill>
                  <a:schemeClr val="bg1"/>
                </a:solidFill>
              </a:rPr>
              <a:t>이 되면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Game Over</a:t>
            </a:r>
            <a:r>
              <a:rPr kumimoji="1" lang="ko-KR" altLang="en-US" sz="2000" dirty="0">
                <a:solidFill>
                  <a:schemeClr val="bg1"/>
                </a:solidFill>
              </a:rPr>
              <a:t>로 간주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GameOver</a:t>
            </a:r>
            <a:r>
              <a:rPr kumimoji="1" lang="en-US" altLang="ko-KR" sz="2000" dirty="0">
                <a:solidFill>
                  <a:schemeClr val="bg1"/>
                </a:solidFill>
              </a:rPr>
              <a:t>() 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실행한다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4E8D0B0D-5220-A242-9B24-9211297B88A3}"/>
              </a:ext>
            </a:extLst>
          </p:cNvPr>
          <p:cNvSpPr/>
          <p:nvPr/>
        </p:nvSpPr>
        <p:spPr>
          <a:xfrm rot="5400000">
            <a:off x="6413534" y="4162530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692161-8958-7B47-8AAC-A8922692B113}"/>
              </a:ext>
            </a:extLst>
          </p:cNvPr>
          <p:cNvSpPr txBox="1"/>
          <p:nvPr/>
        </p:nvSpPr>
        <p:spPr>
          <a:xfrm>
            <a:off x="6664530" y="4903626"/>
            <a:ext cx="5338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5</a:t>
            </a:r>
            <a:r>
              <a:rPr kumimoji="1" lang="ko-KR" altLang="en-US" sz="2000" dirty="0">
                <a:solidFill>
                  <a:schemeClr val="bg1"/>
                </a:solidFill>
              </a:rPr>
              <a:t>초의 여유시간을 주고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Intro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씬으로</a:t>
            </a:r>
            <a:r>
              <a:rPr kumimoji="1" lang="ko-KR" altLang="en-US" sz="2000" dirty="0">
                <a:solidFill>
                  <a:schemeClr val="bg1"/>
                </a:solidFill>
              </a:rPr>
              <a:t> 전환한다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삼각형 19">
            <a:extLst>
              <a:ext uri="{FF2B5EF4-FFF2-40B4-BE49-F238E27FC236}">
                <a16:creationId xmlns:a16="http://schemas.microsoft.com/office/drawing/2014/main" id="{61C57F02-8CDE-704B-8D5B-DBED0BCF671D}"/>
              </a:ext>
            </a:extLst>
          </p:cNvPr>
          <p:cNvSpPr/>
          <p:nvPr/>
        </p:nvSpPr>
        <p:spPr>
          <a:xfrm rot="5400000">
            <a:off x="6413534" y="4972427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40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333791"/>
            <a:ext cx="5536169" cy="31264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12278" y="2669878"/>
            <a:ext cx="583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Vector3</a:t>
            </a:r>
            <a:r>
              <a:rPr kumimoji="1" lang="ko-KR" altLang="en-US" sz="2000" dirty="0">
                <a:solidFill>
                  <a:schemeClr val="bg1"/>
                </a:solidFill>
              </a:rPr>
              <a:t>의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sqrMagnitude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이용해 크기의 제곱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값을 저장한다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361282" y="273867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Coroutine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b="1" u="sng" dirty="0" err="1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ClosePos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89EDC-9C4C-344C-84B6-CD6A7B3ED4B8}"/>
              </a:ext>
            </a:extLst>
          </p:cNvPr>
          <p:cNvSpPr/>
          <p:nvPr/>
        </p:nvSpPr>
        <p:spPr>
          <a:xfrm>
            <a:off x="954199" y="674839"/>
            <a:ext cx="36726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 err="1">
                <a:ln w="0"/>
                <a:solidFill>
                  <a:schemeClr val="bg1"/>
                </a:solidFill>
              </a:rPr>
              <a:t>ClosePos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 – </a:t>
            </a:r>
            <a:r>
              <a:rPr lang="en-US" altLang="ko-KR" sz="2400" b="1" dirty="0" err="1">
                <a:ln w="0"/>
                <a:solidFill>
                  <a:schemeClr val="bg1"/>
                </a:solidFill>
              </a:rPr>
              <a:t>ClosePhone</a:t>
            </a:r>
            <a:r>
              <a:rPr lang="en-US" altLang="ko-KR" sz="2400" b="1" dirty="0">
                <a:ln w="0"/>
                <a:solidFill>
                  <a:schemeClr val="bg1"/>
                </a:solidFill>
              </a:rPr>
              <a:t>()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1458CA12-AF39-E845-8D5B-35141461BDC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5" y="1528474"/>
            <a:ext cx="5605200" cy="478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FEC6BA-DFFA-1A49-9823-69609771A62E}"/>
              </a:ext>
            </a:extLst>
          </p:cNvPr>
          <p:cNvSpPr txBox="1"/>
          <p:nvPr/>
        </p:nvSpPr>
        <p:spPr>
          <a:xfrm>
            <a:off x="6612278" y="3427523"/>
            <a:ext cx="583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이후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if</a:t>
            </a:r>
            <a:r>
              <a:rPr kumimoji="1" lang="ko-KR" altLang="en-US" sz="2000" dirty="0">
                <a:solidFill>
                  <a:schemeClr val="bg1"/>
                </a:solidFill>
              </a:rPr>
              <a:t>문을 이용해 지정한 거리 범위의 제곱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값과 현재 거리의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제곱값을</a:t>
            </a:r>
            <a:r>
              <a:rPr kumimoji="1" lang="ko-KR" altLang="en-US" sz="2000" dirty="0">
                <a:solidFill>
                  <a:schemeClr val="bg1"/>
                </a:solidFill>
              </a:rPr>
              <a:t> 비교한다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삼각형 11">
            <a:extLst>
              <a:ext uri="{FF2B5EF4-FFF2-40B4-BE49-F238E27FC236}">
                <a16:creationId xmlns:a16="http://schemas.microsoft.com/office/drawing/2014/main" id="{1B258D43-66C4-4243-9FD2-BD4EC3C4A972}"/>
              </a:ext>
            </a:extLst>
          </p:cNvPr>
          <p:cNvSpPr/>
          <p:nvPr/>
        </p:nvSpPr>
        <p:spPr>
          <a:xfrm rot="5400000">
            <a:off x="6361282" y="349632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63F516-F079-4D42-9D76-9D37EFEE1559}"/>
              </a:ext>
            </a:extLst>
          </p:cNvPr>
          <p:cNvSpPr txBox="1"/>
          <p:nvPr/>
        </p:nvSpPr>
        <p:spPr>
          <a:xfrm>
            <a:off x="6612278" y="4237421"/>
            <a:ext cx="5836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크기의 제곱 값을 비교하는 방법은 루트 연산을 하지 않기 때문에 연산 속도가 더 빠르므로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크기를 비교하는 것보다 더 효율적이다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C3F15DA4-ACD8-D140-9530-F54AD1EF9AF8}"/>
              </a:ext>
            </a:extLst>
          </p:cNvPr>
          <p:cNvSpPr/>
          <p:nvPr/>
        </p:nvSpPr>
        <p:spPr>
          <a:xfrm rot="5400000">
            <a:off x="6361282" y="4306222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96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AFA603-0CD0-7C4B-8123-51ADD150B199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참여 목록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D540B-E1CE-4842-A95C-FD4BBE157A75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530313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참여 목록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참고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0E6B5C-18E5-9443-8CFC-9CFC0CE5DA03}"/>
              </a:ext>
            </a:extLst>
          </p:cNvPr>
          <p:cNvSpPr/>
          <p:nvPr/>
        </p:nvSpPr>
        <p:spPr>
          <a:xfrm>
            <a:off x="954199" y="76499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참여 목록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A18619F-0A04-7A47-B908-D7DEEAA205F2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101F6D-4723-CC42-A016-09F6C9435080}"/>
              </a:ext>
            </a:extLst>
          </p:cNvPr>
          <p:cNvSpPr/>
          <p:nvPr/>
        </p:nvSpPr>
        <p:spPr>
          <a:xfrm>
            <a:off x="270933" y="2498506"/>
            <a:ext cx="11655456" cy="2739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222E55-ADED-6F46-93BA-C34A7CD36C0B}"/>
              </a:ext>
            </a:extLst>
          </p:cNvPr>
          <p:cNvSpPr/>
          <p:nvPr/>
        </p:nvSpPr>
        <p:spPr>
          <a:xfrm>
            <a:off x="1138545" y="2786448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2019</a:t>
            </a:r>
            <a:r>
              <a:rPr lang="ko-KR" altLang="en-US" sz="2400" dirty="0">
                <a:solidFill>
                  <a:schemeClr val="bg1"/>
                </a:solidFill>
              </a:rPr>
              <a:t> 콘텐츠원캠퍼스 </a:t>
            </a:r>
            <a:r>
              <a:rPr lang="ko-KR" altLang="en-US" sz="2400" dirty="0" err="1">
                <a:solidFill>
                  <a:schemeClr val="bg1"/>
                </a:solidFill>
              </a:rPr>
              <a:t>구축운영</a:t>
            </a:r>
            <a:r>
              <a:rPr lang="ko-KR" altLang="en-US" sz="2400" dirty="0">
                <a:solidFill>
                  <a:schemeClr val="bg1"/>
                </a:solidFill>
              </a:rPr>
              <a:t> 및 </a:t>
            </a:r>
            <a:r>
              <a:rPr lang="en-US" altLang="ko-KR" sz="2400" dirty="0">
                <a:solidFill>
                  <a:schemeClr val="bg1"/>
                </a:solidFill>
              </a:rPr>
              <a:t>VR</a:t>
            </a:r>
            <a:r>
              <a:rPr lang="ko-KR" altLang="en-US" sz="2400" dirty="0">
                <a:solidFill>
                  <a:schemeClr val="bg1"/>
                </a:solidFill>
              </a:rPr>
              <a:t> 콘텐츠 개발 사업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F3665031-C3AF-7A41-B738-4487725D6ECE}"/>
              </a:ext>
            </a:extLst>
          </p:cNvPr>
          <p:cNvSpPr/>
          <p:nvPr/>
        </p:nvSpPr>
        <p:spPr>
          <a:xfrm rot="5400000">
            <a:off x="857580" y="288818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ACF8B4-341D-724C-A299-FD276EF20E59}"/>
              </a:ext>
            </a:extLst>
          </p:cNvPr>
          <p:cNvSpPr/>
          <p:nvPr/>
        </p:nvSpPr>
        <p:spPr>
          <a:xfrm>
            <a:off x="1138544" y="3204460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입체 및 공간 음향을 활용한 방 탈출 게임</a:t>
            </a:r>
            <a:r>
              <a:rPr lang="en-US" altLang="ko-KR" sz="1600" dirty="0">
                <a:solidFill>
                  <a:schemeClr val="bg1"/>
                </a:solidFill>
              </a:rPr>
              <a:t>(VR)</a:t>
            </a:r>
            <a:r>
              <a:rPr lang="ko-KR" altLang="en-US" sz="1600" dirty="0">
                <a:solidFill>
                  <a:schemeClr val="bg1"/>
                </a:solidFill>
              </a:rPr>
              <a:t> 개발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>
                <a:solidFill>
                  <a:schemeClr val="bg1"/>
                </a:solidFill>
              </a:rPr>
              <a:t>문화체육관광부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KOCCA(</a:t>
            </a:r>
            <a:r>
              <a:rPr lang="ko-KR" altLang="en-US" sz="1600" dirty="0">
                <a:solidFill>
                  <a:schemeClr val="bg1"/>
                </a:solidFill>
              </a:rPr>
              <a:t>한국콘텐츠진흥원</a:t>
            </a:r>
            <a:r>
              <a:rPr lang="en-US" altLang="ko-KR" sz="1600" dirty="0">
                <a:solidFill>
                  <a:schemeClr val="bg1"/>
                </a:solidFill>
              </a:rPr>
              <a:t>),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성결대학교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산학협력단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XRCENTER, </a:t>
            </a:r>
            <a:r>
              <a:rPr lang="ko-KR" altLang="en-US" sz="1600" dirty="0">
                <a:solidFill>
                  <a:schemeClr val="bg1"/>
                </a:solidFill>
              </a:rPr>
              <a:t>안양창조산업진흥원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D8F9CC-9B0A-674C-AA9D-F70770B14E8C}"/>
              </a:ext>
            </a:extLst>
          </p:cNvPr>
          <p:cNvSpPr/>
          <p:nvPr/>
        </p:nvSpPr>
        <p:spPr>
          <a:xfrm>
            <a:off x="1138545" y="3926634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학생주도</a:t>
            </a:r>
            <a:r>
              <a:rPr lang="ko-KR" altLang="en-US" sz="2400" dirty="0">
                <a:solidFill>
                  <a:schemeClr val="bg1"/>
                </a:solidFill>
              </a:rPr>
              <a:t> 연구 프로그램 지원 사업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01D6864B-DC91-FC44-A554-087BD79D902A}"/>
              </a:ext>
            </a:extLst>
          </p:cNvPr>
          <p:cNvSpPr/>
          <p:nvPr/>
        </p:nvSpPr>
        <p:spPr>
          <a:xfrm rot="5400000">
            <a:off x="857580" y="402837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40BEB0E-3ECE-2747-8F54-442002871294}"/>
              </a:ext>
            </a:extLst>
          </p:cNvPr>
          <p:cNvSpPr/>
          <p:nvPr/>
        </p:nvSpPr>
        <p:spPr>
          <a:xfrm>
            <a:off x="1138544" y="4344646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노력 정당화 이론 기반의 가상현실 콘텐츠 개발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 err="1">
                <a:solidFill>
                  <a:schemeClr val="bg1"/>
                </a:solidFill>
              </a:rPr>
              <a:t>성결대학교</a:t>
            </a:r>
            <a:r>
              <a:rPr lang="ko-KR" altLang="en-US" sz="1600" dirty="0">
                <a:solidFill>
                  <a:schemeClr val="bg1"/>
                </a:solidFill>
              </a:rPr>
              <a:t> 미래발전연구원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09022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3" name="그림 2" descr="실내, 방, 생활, 테이블이(가) 표시된 사진&#10;&#10;자동 생성된 설명">
            <a:extLst>
              <a:ext uri="{FF2B5EF4-FFF2-40B4-BE49-F238E27FC236}">
                <a16:creationId xmlns:a16="http://schemas.microsoft.com/office/drawing/2014/main" id="{CAE6217E-8E03-7D4E-989B-3C7A5856AC2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5" y="1620762"/>
            <a:ext cx="3754800" cy="1692000"/>
          </a:xfrm>
          <a:prstGeom prst="rect">
            <a:avLst/>
          </a:prstGeom>
        </p:spPr>
      </p:pic>
      <p:pic>
        <p:nvPicPr>
          <p:cNvPr id="5" name="그림 4" descr="실내, 컴퓨터, 앉아있는, 테이블이(가) 표시된 사진&#10;&#10;자동 생성된 설명">
            <a:extLst>
              <a:ext uri="{FF2B5EF4-FFF2-40B4-BE49-F238E27FC236}">
                <a16:creationId xmlns:a16="http://schemas.microsoft.com/office/drawing/2014/main" id="{3070A311-27B6-E54B-90FA-08F303662DB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99" y="1620762"/>
            <a:ext cx="3754800" cy="1692000"/>
          </a:xfrm>
          <a:prstGeom prst="rect">
            <a:avLst/>
          </a:prstGeom>
        </p:spPr>
      </p:pic>
      <p:pic>
        <p:nvPicPr>
          <p:cNvPr id="7" name="그림 6" descr="실내, 앉아있는, 테이블, 표지판이(가) 표시된 사진&#10;&#10;자동 생성된 설명">
            <a:extLst>
              <a:ext uri="{FF2B5EF4-FFF2-40B4-BE49-F238E27FC236}">
                <a16:creationId xmlns:a16="http://schemas.microsoft.com/office/drawing/2014/main" id="{6BB44C94-93B5-C64D-BC79-7D8331447E6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13" y="1620762"/>
            <a:ext cx="3754800" cy="1692000"/>
          </a:xfrm>
          <a:prstGeom prst="rect">
            <a:avLst/>
          </a:prstGeom>
        </p:spPr>
      </p:pic>
      <p:pic>
        <p:nvPicPr>
          <p:cNvPr id="9" name="그림 8" descr="실내, 테이블, 앉아있는, 목재의이(가) 표시된 사진&#10;&#10;자동 생성된 설명">
            <a:extLst>
              <a:ext uri="{FF2B5EF4-FFF2-40B4-BE49-F238E27FC236}">
                <a16:creationId xmlns:a16="http://schemas.microsoft.com/office/drawing/2014/main" id="{EC8D6646-2E8F-D244-AB7E-BE70DA2C285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7" y="3912324"/>
            <a:ext cx="3754800" cy="1692000"/>
          </a:xfrm>
          <a:prstGeom prst="rect">
            <a:avLst/>
          </a:prstGeom>
        </p:spPr>
      </p:pic>
      <p:pic>
        <p:nvPicPr>
          <p:cNvPr id="11" name="그림 10" descr="실내, 사진, 테이블, 목재의이(가) 표시된 사진&#10;&#10;자동 생성된 설명">
            <a:extLst>
              <a:ext uri="{FF2B5EF4-FFF2-40B4-BE49-F238E27FC236}">
                <a16:creationId xmlns:a16="http://schemas.microsoft.com/office/drawing/2014/main" id="{3757AC8D-7C0C-F948-8AC3-8B6674241CCD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45" y="3912324"/>
            <a:ext cx="3754800" cy="1692000"/>
          </a:xfrm>
          <a:prstGeom prst="rect">
            <a:avLst/>
          </a:prstGeom>
        </p:spPr>
      </p:pic>
      <p:pic>
        <p:nvPicPr>
          <p:cNvPr id="15" name="그림 14" descr="실내, 테이블, 방, 생활이(가) 표시된 사진&#10;&#10;자동 생성된 설명">
            <a:extLst>
              <a:ext uri="{FF2B5EF4-FFF2-40B4-BE49-F238E27FC236}">
                <a16:creationId xmlns:a16="http://schemas.microsoft.com/office/drawing/2014/main" id="{8E961668-17DF-9545-909F-FB556D30EC06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13" y="3912324"/>
            <a:ext cx="3754800" cy="1692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6656D0-1D96-6D47-A496-C625B7E4974D}"/>
              </a:ext>
            </a:extLst>
          </p:cNvPr>
          <p:cNvSpPr/>
          <p:nvPr/>
        </p:nvSpPr>
        <p:spPr>
          <a:xfrm>
            <a:off x="3601038" y="863753"/>
            <a:ext cx="4989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hlinkClick r:id="rId9"/>
              </a:rPr>
              <a:t>https://youtu.be/BGeL1tWlY9w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679544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3" name="그림 2" descr="실내, 테이블, 방, 목재의이(가) 표시된 사진&#10;&#10;자동 생성된 설명">
            <a:extLst>
              <a:ext uri="{FF2B5EF4-FFF2-40B4-BE49-F238E27FC236}">
                <a16:creationId xmlns:a16="http://schemas.microsoft.com/office/drawing/2014/main" id="{60F30F96-1A69-AF40-94D5-C8D34478F1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97" y="1268721"/>
            <a:ext cx="5004000" cy="2239200"/>
          </a:xfrm>
          <a:prstGeom prst="rect">
            <a:avLst/>
          </a:prstGeom>
        </p:spPr>
      </p:pic>
      <p:pic>
        <p:nvPicPr>
          <p:cNvPr id="5" name="그림 4" descr="실내, 생활, 방, 천장이(가) 표시된 사진&#10;&#10;자동 생성된 설명">
            <a:extLst>
              <a:ext uri="{FF2B5EF4-FFF2-40B4-BE49-F238E27FC236}">
                <a16:creationId xmlns:a16="http://schemas.microsoft.com/office/drawing/2014/main" id="{8D38B4C2-C486-F44C-9A50-DFF8287B5B3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08" y="1268721"/>
            <a:ext cx="5004000" cy="2239200"/>
          </a:xfrm>
          <a:prstGeom prst="rect">
            <a:avLst/>
          </a:prstGeom>
        </p:spPr>
      </p:pic>
      <p:pic>
        <p:nvPicPr>
          <p:cNvPr id="7" name="그림 6" descr="책, 선반, 실내, 컴퓨터이(가) 표시된 사진&#10;&#10;자동 생성된 설명">
            <a:extLst>
              <a:ext uri="{FF2B5EF4-FFF2-40B4-BE49-F238E27FC236}">
                <a16:creationId xmlns:a16="http://schemas.microsoft.com/office/drawing/2014/main" id="{D0B3F8BB-D1DB-A04B-B9C4-1A7A7C8D0CE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97" y="3991741"/>
            <a:ext cx="5004000" cy="2239200"/>
          </a:xfrm>
          <a:prstGeom prst="rect">
            <a:avLst/>
          </a:prstGeom>
        </p:spPr>
      </p:pic>
      <p:pic>
        <p:nvPicPr>
          <p:cNvPr id="9" name="그림 8" descr="실내, 책, 선반, 도서관이(가) 표시된 사진&#10;&#10;자동 생성된 설명">
            <a:extLst>
              <a:ext uri="{FF2B5EF4-FFF2-40B4-BE49-F238E27FC236}">
                <a16:creationId xmlns:a16="http://schemas.microsoft.com/office/drawing/2014/main" id="{02622CF8-8DE3-DB4A-A697-2EB08A3110F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08" y="3991741"/>
            <a:ext cx="5004000" cy="2239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6987B77-6D1F-A946-A3A9-56DB41A28E1C}"/>
              </a:ext>
            </a:extLst>
          </p:cNvPr>
          <p:cNvSpPr/>
          <p:nvPr/>
        </p:nvSpPr>
        <p:spPr>
          <a:xfrm>
            <a:off x="3601038" y="602493"/>
            <a:ext cx="4989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hlinkClick r:id="rId7"/>
              </a:rPr>
              <a:t>https://youtu.be/BGeL1tWlY9w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949149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2250" y="3125076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게임 소개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개발 환경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7AD711-5257-1646-AD58-173D11F3DFEC}"/>
              </a:ext>
            </a:extLst>
          </p:cNvPr>
          <p:cNvSpPr txBox="1"/>
          <p:nvPr/>
        </p:nvSpPr>
        <p:spPr>
          <a:xfrm>
            <a:off x="8426614" y="4820089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본인 역할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3A3502-179F-C04C-AF10-5EA32B4E0849}"/>
              </a:ext>
            </a:extLst>
          </p:cNvPr>
          <p:cNvSpPr txBox="1"/>
          <p:nvPr/>
        </p:nvSpPr>
        <p:spPr>
          <a:xfrm>
            <a:off x="8426614" y="5232213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5165B1-7A61-624E-AB74-773C9AC4022E}"/>
              </a:ext>
            </a:extLst>
          </p:cNvPr>
          <p:cNvSpPr/>
          <p:nvPr/>
        </p:nvSpPr>
        <p:spPr>
          <a:xfrm>
            <a:off x="571828" y="4135277"/>
            <a:ext cx="11046790" cy="25241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39178-0719-1042-BF1D-7653085A2F7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7BE-C14E-AB46-B72F-0FA252D09A29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7D906-E600-BB47-AD3D-D51B8236DAC8}"/>
              </a:ext>
            </a:extLst>
          </p:cNvPr>
          <p:cNvSpPr txBox="1"/>
          <p:nvPr/>
        </p:nvSpPr>
        <p:spPr>
          <a:xfrm>
            <a:off x="1004166" y="4288735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게임 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45E60-7B89-0248-AB76-F208ABD0F0EE}"/>
              </a:ext>
            </a:extLst>
          </p:cNvPr>
          <p:cNvSpPr txBox="1"/>
          <p:nvPr/>
        </p:nvSpPr>
        <p:spPr>
          <a:xfrm>
            <a:off x="1894116" y="6013028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Unity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엔진을 이용해서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인칭 시점의 나라별 음악 교육 교구 제작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3F5B2-506E-4642-84E8-42E5C3FA0717}"/>
              </a:ext>
            </a:extLst>
          </p:cNvPr>
          <p:cNvSpPr txBox="1"/>
          <p:nvPr/>
        </p:nvSpPr>
        <p:spPr>
          <a:xfrm>
            <a:off x="1043355" y="6020714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목적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F8EEAF-4FED-4441-BA4E-E0A71CC33A75}"/>
              </a:ext>
            </a:extLst>
          </p:cNvPr>
          <p:cNvSpPr txBox="1"/>
          <p:nvPr/>
        </p:nvSpPr>
        <p:spPr>
          <a:xfrm>
            <a:off x="2301435" y="4322428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Education Music :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음악 교육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330CE-0818-354F-BA5B-D7FE02A2D953}"/>
              </a:ext>
            </a:extLst>
          </p:cNvPr>
          <p:cNvSpPr txBox="1"/>
          <p:nvPr/>
        </p:nvSpPr>
        <p:spPr>
          <a:xfrm>
            <a:off x="1043355" y="5139606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장르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A04A12-2E91-F046-A5F4-65DA58D1DE5B}"/>
              </a:ext>
            </a:extLst>
          </p:cNvPr>
          <p:cNvSpPr txBox="1"/>
          <p:nvPr/>
        </p:nvSpPr>
        <p:spPr>
          <a:xfrm>
            <a:off x="1894116" y="5181659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음악 교육 교구 제작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(Unity VR)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51C413-B714-F748-9B4C-89F0A40A32F0}"/>
              </a:ext>
            </a:extLst>
          </p:cNvPr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130DA89-BA31-724E-B9C2-9F7DB1EEC1A6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삼각형 21">
            <a:extLst>
              <a:ext uri="{FF2B5EF4-FFF2-40B4-BE49-F238E27FC236}">
                <a16:creationId xmlns:a16="http://schemas.microsoft.com/office/drawing/2014/main" id="{F333A9AA-167C-8849-A698-4225862BA5D9}"/>
              </a:ext>
            </a:extLst>
          </p:cNvPr>
          <p:cNvSpPr/>
          <p:nvPr/>
        </p:nvSpPr>
        <p:spPr>
          <a:xfrm rot="5400000">
            <a:off x="803683" y="442209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D0AAD5C2-83B4-2240-84CD-39733EBD4CA5}"/>
              </a:ext>
            </a:extLst>
          </p:cNvPr>
          <p:cNvSpPr/>
          <p:nvPr/>
        </p:nvSpPr>
        <p:spPr>
          <a:xfrm rot="5400000">
            <a:off x="803683" y="5297310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83DC7F4D-0BE0-5E49-B310-89C866C94E58}"/>
              </a:ext>
            </a:extLst>
          </p:cNvPr>
          <p:cNvSpPr/>
          <p:nvPr/>
        </p:nvSpPr>
        <p:spPr>
          <a:xfrm rot="5400000">
            <a:off x="803683" y="6148181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17" name="그림 16" descr="모니터, 휴대폰, 화면, 전화이(가) 표시된 사진&#10;&#10;자동 생성된 설명">
            <a:extLst>
              <a:ext uri="{FF2B5EF4-FFF2-40B4-BE49-F238E27FC236}">
                <a16:creationId xmlns:a16="http://schemas.microsoft.com/office/drawing/2014/main" id="{0D8F411A-5E75-5D41-9713-CBC027274D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r="1744"/>
          <a:stretch/>
        </p:blipFill>
        <p:spPr>
          <a:xfrm>
            <a:off x="3492381" y="1343091"/>
            <a:ext cx="5205683" cy="262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5721530" y="1741037"/>
            <a:ext cx="6191794" cy="40493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   현재 초등학교 교육에서 영상 위주의 </a:t>
            </a:r>
            <a:r>
              <a:rPr kumimoji="1" lang="ko-KR" altLang="en-US" b="1" dirty="0" err="1">
                <a:solidFill>
                  <a:schemeClr val="bg1"/>
                </a:solidFill>
                <a:latin typeface="+mn-ea"/>
                <a:cs typeface="굴림" pitchFamily="50" charset="-127"/>
              </a:rPr>
              <a:t>체험형</a:t>
            </a: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교육 진행</a:t>
            </a: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VR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의 장점인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인터랙션과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몰입감을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이용해 보완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   피교육자는 악기 연주를 통해 능동적인 학습 가능</a:t>
            </a: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나라별 음악 교육 컨텐츠 제작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미국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재즈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,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한국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–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사물놀이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)</a:t>
            </a:r>
            <a:endParaRPr kumimoji="1" lang="en-US" altLang="ko-KR" sz="14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</p:txBody>
      </p:sp>
      <p:sp>
        <p:nvSpPr>
          <p:cNvPr id="12" name="삼각형 11">
            <a:extLst>
              <a:ext uri="{FF2B5EF4-FFF2-40B4-BE49-F238E27FC236}">
                <a16:creationId xmlns:a16="http://schemas.microsoft.com/office/drawing/2014/main" id="{4A45D302-A16B-9F4A-8B56-1FE32FB527EA}"/>
              </a:ext>
            </a:extLst>
          </p:cNvPr>
          <p:cNvSpPr/>
          <p:nvPr/>
        </p:nvSpPr>
        <p:spPr>
          <a:xfrm rot="5400000">
            <a:off x="5885133" y="267490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4EC68D3E-FE22-C448-8DB7-67AAD4D52A98}"/>
              </a:ext>
            </a:extLst>
          </p:cNvPr>
          <p:cNvSpPr/>
          <p:nvPr/>
        </p:nvSpPr>
        <p:spPr>
          <a:xfrm rot="5400000">
            <a:off x="5885133" y="322354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E8C10135-7460-1A4C-BFB5-56E048ABCD4F}"/>
              </a:ext>
            </a:extLst>
          </p:cNvPr>
          <p:cNvSpPr/>
          <p:nvPr/>
        </p:nvSpPr>
        <p:spPr>
          <a:xfrm rot="5400000">
            <a:off x="5885133" y="377218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45276A28-9BF4-7C46-B981-8FE849B6A146}"/>
              </a:ext>
            </a:extLst>
          </p:cNvPr>
          <p:cNvSpPr/>
          <p:nvPr/>
        </p:nvSpPr>
        <p:spPr>
          <a:xfrm rot="5400000">
            <a:off x="5885133" y="431047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FD72FC-0163-E345-87B2-EC43A6E79B45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  <p:pic>
        <p:nvPicPr>
          <p:cNvPr id="3" name="그림 2" descr="실외, 표지판, 도로, 건물이(가) 표시된 사진&#10;&#10;자동 생성된 설명">
            <a:extLst>
              <a:ext uri="{FF2B5EF4-FFF2-40B4-BE49-F238E27FC236}">
                <a16:creationId xmlns:a16="http://schemas.microsoft.com/office/drawing/2014/main" id="{8FC5E51C-56CF-8A42-A8FA-802CD3E982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0"/>
          <a:stretch/>
        </p:blipFill>
        <p:spPr>
          <a:xfrm>
            <a:off x="248460" y="3888062"/>
            <a:ext cx="5187600" cy="23251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5CE381-48F0-4E42-85C2-10F66A2868E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60" y="1497147"/>
            <a:ext cx="5187600" cy="23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58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CE2BFE-45F5-F543-BB95-C7A28CC6519F}"/>
              </a:ext>
            </a:extLst>
          </p:cNvPr>
          <p:cNvSpPr/>
          <p:nvPr/>
        </p:nvSpPr>
        <p:spPr>
          <a:xfrm>
            <a:off x="281711" y="1872497"/>
            <a:ext cx="11680830" cy="40188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환경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6A7803-4FA5-064A-9927-F011BE62B0F6}"/>
              </a:ext>
            </a:extLst>
          </p:cNvPr>
          <p:cNvSpPr txBox="1"/>
          <p:nvPr/>
        </p:nvSpPr>
        <p:spPr>
          <a:xfrm>
            <a:off x="41993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Unity 2019.2.9f1 Personal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065280-5CEE-B04A-9A92-23ABF2D69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4" y="2350192"/>
            <a:ext cx="3554447" cy="20339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DB3710-1A30-AB4C-887A-58C0B1B33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29" y="2350192"/>
            <a:ext cx="3547733" cy="2033934"/>
          </a:xfrm>
          <a:prstGeom prst="rect">
            <a:avLst/>
          </a:prstGeom>
        </p:spPr>
      </p:pic>
      <p:pic>
        <p:nvPicPr>
          <p:cNvPr id="7" name="그림 6" descr="그리기, 꽃이(가) 표시된 사진&#10;&#10;자동 생성된 설명">
            <a:extLst>
              <a:ext uri="{FF2B5EF4-FFF2-40B4-BE49-F238E27FC236}">
                <a16:creationId xmlns:a16="http://schemas.microsoft.com/office/drawing/2014/main" id="{EC6C522D-7AB8-FF4D-877B-AE5689D2A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776" y="2334071"/>
            <a:ext cx="3554448" cy="20500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ABDEE0-EB85-C84F-8BEE-724CC9DC5990}"/>
              </a:ext>
            </a:extLst>
          </p:cNvPr>
          <p:cNvSpPr txBox="1"/>
          <p:nvPr/>
        </p:nvSpPr>
        <p:spPr>
          <a:xfrm>
            <a:off x="3835967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Visual Studio 2019 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8A953-F8ED-1740-B330-A60735CD631B}"/>
              </a:ext>
            </a:extLst>
          </p:cNvPr>
          <p:cNvSpPr txBox="1"/>
          <p:nvPr/>
        </p:nvSpPr>
        <p:spPr>
          <a:xfrm>
            <a:off x="7629941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3ds Max 2020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0A5BA5-701F-8945-BA4A-71D538B3E70D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개발 환경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본인 역할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2124934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본인 역할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ACBD74-045B-3248-B2E3-12A42C3391D6}"/>
              </a:ext>
            </a:extLst>
          </p:cNvPr>
          <p:cNvGrpSpPr/>
          <p:nvPr/>
        </p:nvGrpSpPr>
        <p:grpSpPr>
          <a:xfrm>
            <a:off x="3081940" y="2187438"/>
            <a:ext cx="6028119" cy="3426112"/>
            <a:chOff x="4932639" y="3401799"/>
            <a:chExt cx="2392643" cy="116067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CF263B0-518E-7049-B15C-0002AC3C2B78}"/>
                </a:ext>
              </a:extLst>
            </p:cNvPr>
            <p:cNvSpPr/>
            <p:nvPr/>
          </p:nvSpPr>
          <p:spPr>
            <a:xfrm>
              <a:off x="4935713" y="3401799"/>
              <a:ext cx="2389569" cy="1160676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  <a:effectLst>
              <a:outerShdw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2">
              <a:extLst>
                <a:ext uri="{FF2B5EF4-FFF2-40B4-BE49-F238E27FC236}">
                  <a16:creationId xmlns:a16="http://schemas.microsoft.com/office/drawing/2014/main" id="{4319824C-B052-D040-8D04-7F01C2516D8E}"/>
                </a:ext>
              </a:extLst>
            </p:cNvPr>
            <p:cNvSpPr/>
            <p:nvPr/>
          </p:nvSpPr>
          <p:spPr>
            <a:xfrm>
              <a:off x="4932639" y="3402250"/>
              <a:ext cx="167845" cy="167845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4979732-A75F-9849-B71D-2D4F8A7FC47D}"/>
              </a:ext>
            </a:extLst>
          </p:cNvPr>
          <p:cNvSpPr txBox="1"/>
          <p:nvPr/>
        </p:nvSpPr>
        <p:spPr>
          <a:xfrm>
            <a:off x="2799294" y="2474876"/>
            <a:ext cx="659341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정원석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모델링 적용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</a:rPr>
              <a:t>프로그램 기획 참여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프로그램 개발 총괄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Intro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Dialog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Game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271CAC-1EAF-0B42-B256-532823106940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본인 역할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85221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2316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범위 </a:t>
            </a:r>
            <a:r>
              <a:rPr lang="en-US" altLang="ko-KR" sz="2000" b="1" dirty="0">
                <a:solidFill>
                  <a:schemeClr val="bg1"/>
                </a:solidFill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Scene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195943" y="1344224"/>
            <a:ext cx="11792724" cy="48663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Intro :</a:t>
            </a:r>
            <a:r>
              <a:rPr kumimoji="1" lang="ko-KR" altLang="en-US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8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게임 시작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조작법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정보 기능을 포함하여 </a:t>
            </a:r>
            <a:r>
              <a:rPr kumimoji="1" lang="ko-KR" altLang="en-US" sz="2000" b="1" dirty="0" err="1">
                <a:solidFill>
                  <a:schemeClr val="bg1"/>
                </a:solidFill>
                <a:latin typeface="+mn-ea"/>
                <a:cs typeface="굴림" pitchFamily="50" charset="-127"/>
              </a:rPr>
              <a:t>씬을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구성한다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USA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재즈의 기본적인 구성을 이루는 악기들의 정보에 대해 학습 가능하도록 </a:t>
            </a:r>
            <a:r>
              <a:rPr kumimoji="1" lang="ko-KR" altLang="en-US" sz="2000" b="1" dirty="0" err="1">
                <a:solidFill>
                  <a:schemeClr val="bg1"/>
                </a:solidFill>
                <a:latin typeface="+mn-ea"/>
              </a:rPr>
              <a:t>씬을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구성한다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(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피아노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색소폰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베이스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드럼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각 악기마다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3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개의 샘플을 구성하고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다양한 재즈 구성을 감상할 수 있도록 개발한다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Korea 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사물놀이의 기본적인 구성을 이루는 악기들의 설명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소리 듣기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연주 기능을 포함하여 </a:t>
            </a:r>
            <a:r>
              <a:rPr kumimoji="1" lang="ko-KR" altLang="en-US" sz="2000" b="1" dirty="0" err="1">
                <a:solidFill>
                  <a:schemeClr val="bg1"/>
                </a:solidFill>
                <a:latin typeface="+mn-ea"/>
                <a:cs typeface="굴림" pitchFamily="50" charset="-127"/>
              </a:rPr>
              <a:t>씬을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구성한다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(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장구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북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꽹과리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징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장단 학습을 통해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3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가지 장단의 설명 및 변화 느끼기 학습을 할 수 있도록 개발한다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(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굿거리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자진모리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휘모리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E957C-92D0-094E-BAD4-A73885BCE4DC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본인 역할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4003994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8" y="3529676"/>
            <a:ext cx="35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1E5-BD28-0740-8BF3-337794CB70D6}"/>
              </a:ext>
            </a:extLst>
          </p:cNvPr>
          <p:cNvSpPr txBox="1"/>
          <p:nvPr/>
        </p:nvSpPr>
        <p:spPr>
          <a:xfrm>
            <a:off x="8426614" y="4033032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클래스 구조도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E31A8-A80B-1144-B5AD-714135AAC431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씬 구조도</a:t>
            </a:r>
          </a:p>
        </p:txBody>
      </p:sp>
    </p:spTree>
    <p:extLst>
      <p:ext uri="{BB962C8B-B14F-4D97-AF65-F5344CB8AC3E}">
        <p14:creationId xmlns:p14="http://schemas.microsoft.com/office/powerpoint/2010/main" val="3852959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1183</Words>
  <Application>Microsoft Macintosh PowerPoint</Application>
  <PresentationFormat>와이드스크린</PresentationFormat>
  <Paragraphs>326</Paragraphs>
  <Slides>26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정원석</dc:creator>
  <cp:lastModifiedBy>정원석</cp:lastModifiedBy>
  <cp:revision>57</cp:revision>
  <dcterms:created xsi:type="dcterms:W3CDTF">2020-02-10T13:42:10Z</dcterms:created>
  <dcterms:modified xsi:type="dcterms:W3CDTF">2020-02-16T13:02:17Z</dcterms:modified>
</cp:coreProperties>
</file>